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87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500" r:id="rId12"/>
    <p:sldId id="499" r:id="rId13"/>
  </p:sldIdLst>
  <p:sldSz cx="9144000" cy="6858000" type="screen4x3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00B775"/>
    <a:srgbClr val="FB7073"/>
    <a:srgbClr val="1A9FE9"/>
    <a:srgbClr val="EBED89"/>
    <a:srgbClr val="ECEE8A"/>
    <a:srgbClr val="FAFEB4"/>
    <a:srgbClr val="1BA1EA"/>
    <a:srgbClr val="008ADB"/>
    <a:srgbClr val="4CB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165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B0727-5B40-4C58-B108-33EEA487C13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3D520-5750-4CBA-B042-7517972C5A9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2014/15 уч. год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E684A94-1414-4A49-A8D3-4D49655C314E}" type="parTrans" cxnId="{B791AFDA-3708-40C6-82DF-6CF500CFB67C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45E96D12-D25F-4AAA-96A7-38CC08D2CBF0}" type="sibTrans" cxnId="{B791AFDA-3708-40C6-82DF-6CF500CFB67C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DE3ADF28-C336-4910-BF4E-3545D4EC84F0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2015/16 уч. год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E0AC7798-DD32-477A-9AD5-EBD966115AEF}" type="parTrans" cxnId="{86E02EBD-A0BD-4E6A-88B7-74EEA93F5E6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DC6C270-D4CA-46BE-8240-1FF986751E1F}" type="sibTrans" cxnId="{86E02EBD-A0BD-4E6A-88B7-74EEA93F5E6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71B8D765-BEB5-4FF0-9559-D7E568244EBA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2016/17 уч. год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503AE701-1482-45B9-B73A-5D0F8CDD1564}" type="parTrans" cxnId="{769680C5-A9A0-433C-9199-8871E18EB1B8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877CBF8B-6E1D-4B7B-AA98-D477244A23ED}" type="sibTrans" cxnId="{769680C5-A9A0-433C-9199-8871E18EB1B8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2AD22A46-F711-4B2F-80E8-A49D44091FF9}">
      <dgm:prSet phldrT="[Текст]" custT="1"/>
      <dgm:spPr/>
      <dgm:t>
        <a:bodyPr/>
        <a:lstStyle/>
        <a:p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2017/18 уч. год</a:t>
          </a:r>
          <a:endParaRPr lang="ru-RU" sz="2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gm:t>
    </dgm:pt>
    <dgm:pt modelId="{44E1BD73-5941-4889-9A10-A8923EA4E92B}" type="parTrans" cxnId="{32FC20A2-7FC1-48B6-A4E1-6A1547EBA6F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412E909A-852D-4957-890A-F4FFB7E45F81}" type="sibTrans" cxnId="{32FC20A2-7FC1-48B6-A4E1-6A1547EBA6FE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6C8FAB36-4E38-4614-8592-BDF3494838C1}" type="pres">
      <dgm:prSet presAssocID="{3BEB0727-5B40-4C58-B108-33EEA487C13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95D3A-B5CB-4A83-9845-5DE7406D23A4}" type="pres">
      <dgm:prSet presAssocID="{3BEB0727-5B40-4C58-B108-33EEA487C13F}" presName="arrow" presStyleLbl="bgShp" presStyleIdx="0" presStyleCnt="1" custLinFactNeighborY="-466"/>
      <dgm:spPr/>
    </dgm:pt>
    <dgm:pt modelId="{A40D877B-93C9-4161-B22B-84D7391FD2BC}" type="pres">
      <dgm:prSet presAssocID="{3BEB0727-5B40-4C58-B108-33EEA487C13F}" presName="arrowDiagram4" presStyleCnt="0"/>
      <dgm:spPr/>
    </dgm:pt>
    <dgm:pt modelId="{BC39396A-97F6-4C60-B6BF-41960B4E7402}" type="pres">
      <dgm:prSet presAssocID="{9B23D520-5750-4CBA-B042-7517972C5A9C}" presName="bullet4a" presStyleLbl="node1" presStyleIdx="0" presStyleCnt="4" custLinFactNeighborX="-832" custLinFactNeighborY="-22658"/>
      <dgm:spPr/>
      <dgm:t>
        <a:bodyPr/>
        <a:lstStyle/>
        <a:p>
          <a:endParaRPr lang="ru-RU"/>
        </a:p>
      </dgm:t>
    </dgm:pt>
    <dgm:pt modelId="{2FC00548-9519-40C2-A25B-9BD70E81FB4D}" type="pres">
      <dgm:prSet presAssocID="{9B23D520-5750-4CBA-B042-7517972C5A9C}" presName="textBox4a" presStyleLbl="revTx" presStyleIdx="0" presStyleCnt="4" custScaleY="65873" custLinFactNeighborX="6764" custLinFactNeighborY="-9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DDEE6-BAE1-4DB6-9C61-22DD4F562868}" type="pres">
      <dgm:prSet presAssocID="{DE3ADF28-C336-4910-BF4E-3545D4EC84F0}" presName="bullet4b" presStyleLbl="node1" presStyleIdx="1" presStyleCnt="4"/>
      <dgm:spPr/>
    </dgm:pt>
    <dgm:pt modelId="{D85FADF4-68B2-4693-8ABE-C4C21614A646}" type="pres">
      <dgm:prSet presAssocID="{DE3ADF28-C336-4910-BF4E-3545D4EC84F0}" presName="textBox4b" presStyleLbl="revTx" presStyleIdx="1" presStyleCnt="4" custScaleY="42889" custLinFactNeighborX="5498" custLinFactNeighborY="-2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90E09-13F6-430C-8C07-97DA05C25D8D}" type="pres">
      <dgm:prSet presAssocID="{71B8D765-BEB5-4FF0-9559-D7E568244EBA}" presName="bullet4c" presStyleLbl="node1" presStyleIdx="2" presStyleCnt="4"/>
      <dgm:spPr/>
    </dgm:pt>
    <dgm:pt modelId="{9BAFD50A-F1AC-4479-B21B-C2CF25E87337}" type="pres">
      <dgm:prSet presAssocID="{71B8D765-BEB5-4FF0-9559-D7E568244EB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A585B-4119-41B1-B03A-D766B6B94EAB}" type="pres">
      <dgm:prSet presAssocID="{2AD22A46-F711-4B2F-80E8-A49D44091FF9}" presName="bullet4d" presStyleLbl="node1" presStyleIdx="3" presStyleCnt="4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EFA645B9-CDAE-43D8-B728-F45B2CD0949D}" type="pres">
      <dgm:prSet presAssocID="{2AD22A46-F711-4B2F-80E8-A49D44091FF9}" presName="textBox4d" presStyleLbl="revTx" presStyleIdx="3" presStyleCnt="4" custScaleY="42223" custLinFactNeighborX="2393" custLinFactNeighborY="-26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E02EBD-A0BD-4E6A-88B7-74EEA93F5E60}" srcId="{3BEB0727-5B40-4C58-B108-33EEA487C13F}" destId="{DE3ADF28-C336-4910-BF4E-3545D4EC84F0}" srcOrd="1" destOrd="0" parTransId="{E0AC7798-DD32-477A-9AD5-EBD966115AEF}" sibTransId="{FDC6C270-D4CA-46BE-8240-1FF986751E1F}"/>
    <dgm:cxn modelId="{769680C5-A9A0-433C-9199-8871E18EB1B8}" srcId="{3BEB0727-5B40-4C58-B108-33EEA487C13F}" destId="{71B8D765-BEB5-4FF0-9559-D7E568244EBA}" srcOrd="2" destOrd="0" parTransId="{503AE701-1482-45B9-B73A-5D0F8CDD1564}" sibTransId="{877CBF8B-6E1D-4B7B-AA98-D477244A23ED}"/>
    <dgm:cxn modelId="{D80A74A9-1C89-4475-8938-63415B5F5BC3}" type="presOf" srcId="{9B23D520-5750-4CBA-B042-7517972C5A9C}" destId="{2FC00548-9519-40C2-A25B-9BD70E81FB4D}" srcOrd="0" destOrd="0" presId="urn:microsoft.com/office/officeart/2005/8/layout/arrow2"/>
    <dgm:cxn modelId="{B791AFDA-3708-40C6-82DF-6CF500CFB67C}" srcId="{3BEB0727-5B40-4C58-B108-33EEA487C13F}" destId="{9B23D520-5750-4CBA-B042-7517972C5A9C}" srcOrd="0" destOrd="0" parTransId="{1E684A94-1414-4A49-A8D3-4D49655C314E}" sibTransId="{45E96D12-D25F-4AAA-96A7-38CC08D2CBF0}"/>
    <dgm:cxn modelId="{9E415A43-AC8E-4F23-B065-4D48D946F4D0}" type="presOf" srcId="{3BEB0727-5B40-4C58-B108-33EEA487C13F}" destId="{6C8FAB36-4E38-4614-8592-BDF3494838C1}" srcOrd="0" destOrd="0" presId="urn:microsoft.com/office/officeart/2005/8/layout/arrow2"/>
    <dgm:cxn modelId="{9A708281-A056-4779-9160-35D27319E250}" type="presOf" srcId="{DE3ADF28-C336-4910-BF4E-3545D4EC84F0}" destId="{D85FADF4-68B2-4693-8ABE-C4C21614A646}" srcOrd="0" destOrd="0" presId="urn:microsoft.com/office/officeart/2005/8/layout/arrow2"/>
    <dgm:cxn modelId="{32FC20A2-7FC1-48B6-A4E1-6A1547EBA6FE}" srcId="{3BEB0727-5B40-4C58-B108-33EEA487C13F}" destId="{2AD22A46-F711-4B2F-80E8-A49D44091FF9}" srcOrd="3" destOrd="0" parTransId="{44E1BD73-5941-4889-9A10-A8923EA4E92B}" sibTransId="{412E909A-852D-4957-890A-F4FFB7E45F81}"/>
    <dgm:cxn modelId="{B1F1173A-B989-4A48-BE15-E6EC208CFA95}" type="presOf" srcId="{2AD22A46-F711-4B2F-80E8-A49D44091FF9}" destId="{EFA645B9-CDAE-43D8-B728-F45B2CD0949D}" srcOrd="0" destOrd="0" presId="urn:microsoft.com/office/officeart/2005/8/layout/arrow2"/>
    <dgm:cxn modelId="{20707D1A-1EAB-4BD6-ACB2-0D69854A65D8}" type="presOf" srcId="{71B8D765-BEB5-4FF0-9559-D7E568244EBA}" destId="{9BAFD50A-F1AC-4479-B21B-C2CF25E87337}" srcOrd="0" destOrd="0" presId="urn:microsoft.com/office/officeart/2005/8/layout/arrow2"/>
    <dgm:cxn modelId="{A312F2D0-DD29-49A0-B5B6-518B6FE3D391}" type="presParOf" srcId="{6C8FAB36-4E38-4614-8592-BDF3494838C1}" destId="{E4595D3A-B5CB-4A83-9845-5DE7406D23A4}" srcOrd="0" destOrd="0" presId="urn:microsoft.com/office/officeart/2005/8/layout/arrow2"/>
    <dgm:cxn modelId="{187D2363-4AB0-4474-B2E9-8616B24317CE}" type="presParOf" srcId="{6C8FAB36-4E38-4614-8592-BDF3494838C1}" destId="{A40D877B-93C9-4161-B22B-84D7391FD2BC}" srcOrd="1" destOrd="0" presId="urn:microsoft.com/office/officeart/2005/8/layout/arrow2"/>
    <dgm:cxn modelId="{8DA9E139-E9B5-429F-B6C8-905E9FD93594}" type="presParOf" srcId="{A40D877B-93C9-4161-B22B-84D7391FD2BC}" destId="{BC39396A-97F6-4C60-B6BF-41960B4E7402}" srcOrd="0" destOrd="0" presId="urn:microsoft.com/office/officeart/2005/8/layout/arrow2"/>
    <dgm:cxn modelId="{6F2D3328-0EA2-440F-A127-0C1E242344D6}" type="presParOf" srcId="{A40D877B-93C9-4161-B22B-84D7391FD2BC}" destId="{2FC00548-9519-40C2-A25B-9BD70E81FB4D}" srcOrd="1" destOrd="0" presId="urn:microsoft.com/office/officeart/2005/8/layout/arrow2"/>
    <dgm:cxn modelId="{A1CE2E09-CA1B-446B-B885-4AC4426DCFF0}" type="presParOf" srcId="{A40D877B-93C9-4161-B22B-84D7391FD2BC}" destId="{E2EDDEE6-BAE1-4DB6-9C61-22DD4F562868}" srcOrd="2" destOrd="0" presId="urn:microsoft.com/office/officeart/2005/8/layout/arrow2"/>
    <dgm:cxn modelId="{B1B2AA1B-738D-4E82-83D8-33422D53CC60}" type="presParOf" srcId="{A40D877B-93C9-4161-B22B-84D7391FD2BC}" destId="{D85FADF4-68B2-4693-8ABE-C4C21614A646}" srcOrd="3" destOrd="0" presId="urn:microsoft.com/office/officeart/2005/8/layout/arrow2"/>
    <dgm:cxn modelId="{EF342558-96D0-4900-9F7C-B5F02C419EE9}" type="presParOf" srcId="{A40D877B-93C9-4161-B22B-84D7391FD2BC}" destId="{39390E09-13F6-430C-8C07-97DA05C25D8D}" srcOrd="4" destOrd="0" presId="urn:microsoft.com/office/officeart/2005/8/layout/arrow2"/>
    <dgm:cxn modelId="{DB347457-53A0-4A19-82A1-0443DCF7CE92}" type="presParOf" srcId="{A40D877B-93C9-4161-B22B-84D7391FD2BC}" destId="{9BAFD50A-F1AC-4479-B21B-C2CF25E87337}" srcOrd="5" destOrd="0" presId="urn:microsoft.com/office/officeart/2005/8/layout/arrow2"/>
    <dgm:cxn modelId="{6F7CD903-199B-4EEF-85C2-75646F0619BD}" type="presParOf" srcId="{A40D877B-93C9-4161-B22B-84D7391FD2BC}" destId="{EA9A585B-4119-41B1-B03A-D766B6B94EAB}" srcOrd="6" destOrd="0" presId="urn:microsoft.com/office/officeart/2005/8/layout/arrow2"/>
    <dgm:cxn modelId="{E91C5095-8A4A-484A-B01F-907A2BFEBFE2}" type="presParOf" srcId="{A40D877B-93C9-4161-B22B-84D7391FD2BC}" destId="{EFA645B9-CDAE-43D8-B728-F45B2CD0949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5D3A-B5CB-4A83-9845-5DE7406D23A4}">
      <dsp:nvSpPr>
        <dsp:cNvPr id="0" name=""/>
        <dsp:cNvSpPr/>
      </dsp:nvSpPr>
      <dsp:spPr>
        <a:xfrm>
          <a:off x="0" y="254752"/>
          <a:ext cx="6408712" cy="40054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9396A-97F6-4C60-B6BF-41960B4E7402}">
      <dsp:nvSpPr>
        <dsp:cNvPr id="0" name=""/>
        <dsp:cNvSpPr/>
      </dsp:nvSpPr>
      <dsp:spPr>
        <a:xfrm>
          <a:off x="630031" y="3218468"/>
          <a:ext cx="147400" cy="147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00548-9519-40C2-A25B-9BD70E81FB4D}">
      <dsp:nvSpPr>
        <dsp:cNvPr id="0" name=""/>
        <dsp:cNvSpPr/>
      </dsp:nvSpPr>
      <dsp:spPr>
        <a:xfrm>
          <a:off x="779084" y="3396115"/>
          <a:ext cx="1095889" cy="627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75000"/>
                </a:schemeClr>
              </a:solidFill>
            </a:rPr>
            <a:t>2014/15 уч. год</a:t>
          </a:r>
          <a:endParaRPr lang="ru-RU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79084" y="3396115"/>
        <a:ext cx="1095889" cy="627964"/>
      </dsp:txXfrm>
    </dsp:sp>
    <dsp:sp modelId="{E2EDDEE6-BAE1-4DB6-9C61-22DD4F562868}">
      <dsp:nvSpPr>
        <dsp:cNvPr id="0" name=""/>
        <dsp:cNvSpPr/>
      </dsp:nvSpPr>
      <dsp:spPr>
        <a:xfrm>
          <a:off x="1672673" y="2320199"/>
          <a:ext cx="256348" cy="256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FADF4-68B2-4693-8ABE-C4C21614A646}">
      <dsp:nvSpPr>
        <dsp:cNvPr id="0" name=""/>
        <dsp:cNvSpPr/>
      </dsp:nvSpPr>
      <dsp:spPr>
        <a:xfrm>
          <a:off x="1874841" y="2507087"/>
          <a:ext cx="1345829" cy="78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3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75000"/>
                </a:schemeClr>
              </a:solidFill>
            </a:rPr>
            <a:t>2015/16 уч. год</a:t>
          </a:r>
          <a:endParaRPr lang="ru-RU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74841" y="2507087"/>
        <a:ext cx="1345829" cy="785078"/>
      </dsp:txXfrm>
    </dsp:sp>
    <dsp:sp modelId="{39390E09-13F6-430C-8C07-97DA05C25D8D}">
      <dsp:nvSpPr>
        <dsp:cNvPr id="0" name=""/>
        <dsp:cNvSpPr/>
      </dsp:nvSpPr>
      <dsp:spPr>
        <a:xfrm>
          <a:off x="3002481" y="1633666"/>
          <a:ext cx="339661" cy="33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FD50A-F1AC-4479-B21B-C2CF25E87337}">
      <dsp:nvSpPr>
        <dsp:cNvPr id="0" name=""/>
        <dsp:cNvSpPr/>
      </dsp:nvSpPr>
      <dsp:spPr>
        <a:xfrm>
          <a:off x="3172312" y="1803497"/>
          <a:ext cx="1345829" cy="247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98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75000"/>
                </a:schemeClr>
              </a:solidFill>
            </a:rPr>
            <a:t>2016/17 уч. год</a:t>
          </a:r>
          <a:endParaRPr lang="ru-RU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72312" y="1803497"/>
        <a:ext cx="1345829" cy="2475365"/>
      </dsp:txXfrm>
    </dsp:sp>
    <dsp:sp modelId="{EA9A585B-4119-41B1-B03A-D766B6B94EAB}">
      <dsp:nvSpPr>
        <dsp:cNvPr id="0" name=""/>
        <dsp:cNvSpPr/>
      </dsp:nvSpPr>
      <dsp:spPr>
        <a:xfrm>
          <a:off x="4450850" y="1179449"/>
          <a:ext cx="455018" cy="455018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645B9-CDAE-43D8-B728-F45B2CD0949D}">
      <dsp:nvSpPr>
        <dsp:cNvPr id="0" name=""/>
        <dsp:cNvSpPr/>
      </dsp:nvSpPr>
      <dsp:spPr>
        <a:xfrm>
          <a:off x="4710565" y="1463434"/>
          <a:ext cx="1345829" cy="121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1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2017/18 уч. год</a:t>
          </a:r>
          <a:endParaRPr lang="ru-RU" sz="2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sp:txBody>
      <dsp:txXfrm>
        <a:off x="4710565" y="1463434"/>
        <a:ext cx="1345829" cy="1212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C5B0F8-B57C-40E3-8E72-BFE0441FD13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03E61-E867-44E7-BEF4-305E8E5C9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1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A3F790-8A07-4983-BDCB-9D4C858B94CA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672368-69E7-463E-81D4-DB4A52463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6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A9E0-0728-47FC-A986-1478B11EFD0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65FC-E2D7-4374-A382-330D0C826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2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B41C-2BB2-45F8-9029-29D755DC980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4549-1B60-4B0A-A444-CF2F8F853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9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1AFC-7395-48B7-BCC9-AEBB7802A7F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2464-1B28-4BCD-A8EC-910C16C3A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715172" cy="85723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3E0B-5114-4991-98E8-284C435BBC84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23F7-3BFC-4B5E-A7F7-A1807474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7E46-33CE-4F12-AA77-DB1CE3019900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775F-4ACF-48FB-A404-08D8770DF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CEA4-711E-4C35-BB04-77DB23305E9D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6581-F16A-49D7-8309-9BA1CB1DB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C2ED-C816-47DC-AAC8-CF04462FA5A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A9F0-5C20-4538-9800-F44988E9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2047-1B0A-4B6D-9FF2-BC9277CDC38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770E-B9AA-417F-BD62-BDC59256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25C7-DED4-4494-AD81-2ABE4913150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1DCA-EEA5-4711-96C5-78F3452D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6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E7E2-0BB2-4C43-B1CE-8E0EBFB2BAE9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D17C-03F1-42A8-8434-F0FAC23A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BAB2-00C2-4A78-BA60-A060B7E5968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478E-7480-488F-9924-9343EEF4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A73009-7A06-46F9-821E-39A8D32A806D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5FA5D-8BC4-47AC-8F0F-C3469583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do.edu54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538871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Павлюченко А.С.,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методист отдела дистанционного обучения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ГБУ ДПО НСО ОблЦИТ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589240"/>
            <a:ext cx="1080120" cy="10153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4313" y="476672"/>
            <a:ext cx="766885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Апробация и разработка образовательного контента для РСДО в 2018/2019 уч. году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8400"/>
            <a:ext cx="1552581" cy="127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5896" y="6435276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16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6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</a:t>
            </a:r>
            <a:endParaRPr lang="ru-RU" sz="1600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886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84976" cy="5472608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География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ЕГЭ </a:t>
            </a:r>
            <a:r>
              <a:rPr lang="ru-RU" sz="1800" dirty="0">
                <a:solidFill>
                  <a:srgbClr val="002060"/>
                </a:solidFill>
              </a:rPr>
              <a:t>по русскому языку. Курс интенсивной подготовки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Инновационная деятельность 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Информатика (базовый уровень)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Информатика и ИКТ (профильный уровень)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Общая </a:t>
            </a:r>
            <a:r>
              <a:rPr lang="ru-RU" sz="1800" dirty="0">
                <a:solidFill>
                  <a:srgbClr val="002060"/>
                </a:solidFill>
              </a:rPr>
              <a:t>биология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Обществознание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Обществознание </a:t>
            </a:r>
            <a:r>
              <a:rPr lang="ru-RU" sz="1800" dirty="0">
                <a:solidFill>
                  <a:srgbClr val="002060"/>
                </a:solidFill>
              </a:rPr>
              <a:t>(Подготовка к ЕГЭ)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Подготовка </a:t>
            </a:r>
            <a:r>
              <a:rPr lang="ru-RU" sz="1800" dirty="0">
                <a:solidFill>
                  <a:srgbClr val="002060"/>
                </a:solidFill>
              </a:rPr>
              <a:t>к ЕГЭ по информатике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Право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Практикум </a:t>
            </a:r>
            <a:r>
              <a:rPr lang="ru-RU" sz="1800" dirty="0">
                <a:solidFill>
                  <a:srgbClr val="002060"/>
                </a:solidFill>
              </a:rPr>
              <a:t>по решению физических </a:t>
            </a:r>
            <a:r>
              <a:rPr lang="ru-RU" sz="1800" dirty="0" smtClean="0">
                <a:solidFill>
                  <a:srgbClr val="002060"/>
                </a:solidFill>
              </a:rPr>
              <a:t>задач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Технология </a:t>
            </a:r>
            <a:r>
              <a:rPr lang="ru-RU" sz="1800" dirty="0">
                <a:solidFill>
                  <a:srgbClr val="002060"/>
                </a:solidFill>
              </a:rPr>
              <a:t>создания корпоративных сайтов и деловых компьютерных </a:t>
            </a:r>
            <a:r>
              <a:rPr lang="ru-RU" sz="1800" dirty="0" smtClean="0">
                <a:solidFill>
                  <a:srgbClr val="002060"/>
                </a:solidFill>
              </a:rPr>
              <a:t>презентаций</a:t>
            </a:r>
            <a:endParaRPr lang="ru-RU" sz="18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Физика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Химия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Экономика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WEB-</a:t>
            </a:r>
            <a:r>
              <a:rPr lang="ru-RU" sz="1800" dirty="0" smtClean="0">
                <a:solidFill>
                  <a:srgbClr val="002060"/>
                </a:solidFill>
              </a:rPr>
              <a:t>программирование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Апробируются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Английский язык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История Сибири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Литература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Математика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Математика. Подготовка к ЕГЭ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Обществознание. Подготовка к ЕГЭ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Физика. Подготовка к ЕГЭ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Физическая культура</a:t>
            </a:r>
          </a:p>
          <a:p>
            <a:pPr marL="342900" indent="-342900">
              <a:buFontTx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Французский язык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14127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218237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Вся информация будет размещена на </a:t>
            </a:r>
            <a:r>
              <a:rPr lang="ru-RU" sz="1800" dirty="0" smtClean="0"/>
              <a:t>сайте: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sdo.edu54.ru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6791"/>
            <a:ext cx="6768752" cy="48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88902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Контакты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27584" y="1572134"/>
            <a:ext cx="7886700" cy="396044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54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Павлюченко Александра Сергеевна,</a:t>
            </a:r>
          </a:p>
          <a:p>
            <a:pPr marL="0" indent="0" algn="ctr">
              <a:buFont typeface="Arial" charset="0"/>
              <a:buNone/>
            </a:pPr>
            <a:r>
              <a:rPr lang="ru-RU" sz="54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методист ОДО ОблЦИТ</a:t>
            </a:r>
            <a:endParaRPr lang="en-US" sz="5400" b="1" dirty="0" smtClean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54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</a:t>
            </a:r>
            <a:r>
              <a:rPr lang="en-US" sz="67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51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oblcit.ru</a:t>
            </a:r>
          </a:p>
          <a:p>
            <a:pPr marL="0" indent="0" algn="ctr">
              <a:buFont typeface="Arial" charset="0"/>
              <a:buNone/>
            </a:pPr>
            <a:endParaRPr lang="en-US" sz="5100" b="1" dirty="0" smtClean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charset="0"/>
              <a:buNone/>
            </a:pPr>
            <a:endParaRPr lang="en-US" sz="5100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charset="0"/>
              <a:buNone/>
            </a:pPr>
            <a:endParaRPr lang="en-US" sz="5100" b="1" dirty="0" smtClean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sz="5100" b="1" dirty="0" smtClean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54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http://www.oblcit.ru</a:t>
            </a:r>
            <a:endParaRPr lang="ru-RU" sz="5400" b="1" dirty="0" smtClean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54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(383)349-5-800</a:t>
            </a:r>
            <a:r>
              <a:rPr lang="en-US" sz="5400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#134</a:t>
            </a:r>
            <a:endParaRPr lang="ru-RU" sz="5400" b="1" dirty="0" smtClean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59072"/>
            <a:ext cx="1784625" cy="14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68839" y="896982"/>
          <a:ext cx="640871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22339" y="896981"/>
            <a:ext cx="103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76256" y="1297089"/>
            <a:ext cx="1409447" cy="1409506"/>
            <a:chOff x="7623517" y="1515438"/>
            <a:chExt cx="1238250" cy="1222555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gray">
            <a:xfrm>
              <a:off x="7623517" y="1515438"/>
              <a:ext cx="1238250" cy="1222555"/>
            </a:xfrm>
            <a:prstGeom prst="ellipse">
              <a:avLst/>
            </a:prstGeom>
            <a:solidFill>
              <a:schemeClr val="accent2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12" descr="cir_lighteffect0"/>
            <p:cNvPicPr>
              <a:picLocks noChangeAspect="1" noChangeArrowheads="1"/>
            </p:cNvPicPr>
            <p:nvPr/>
          </p:nvPicPr>
          <p:blipFill>
            <a:blip r:embed="rId7" cstate="email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731787" y="1594979"/>
              <a:ext cx="1021709" cy="102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021345" y="276665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2020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41469" y="39750"/>
            <a:ext cx="7497058" cy="85723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Количество электронных курсов </a:t>
            </a:r>
            <a:br>
              <a:rPr lang="ru-RU" altLang="ru-RU" sz="25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школьным предметам базового уровня </a:t>
            </a:r>
            <a:br>
              <a:rPr lang="ru-RU" altLang="ru-RU" sz="25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25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региональной </a:t>
            </a:r>
            <a:r>
              <a:rPr lang="ru-RU" altLang="ru-RU" sz="25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системе дистанционного обучения (РСДО)</a:t>
            </a:r>
            <a:endParaRPr lang="en-US" altLang="ru-RU" sz="2500" b="1" dirty="0">
              <a:solidFill>
                <a:schemeClr val="bg1"/>
              </a:solidFill>
              <a:effectLst>
                <a:glow rad="101600">
                  <a:schemeClr val="accent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1476" y="2209709"/>
            <a:ext cx="1128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55%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789040"/>
            <a:ext cx="77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25%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1323" y="2840684"/>
            <a:ext cx="11283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40%</a:t>
            </a:r>
            <a:endParaRPr lang="ru-RU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9702" y="1653719"/>
            <a:ext cx="1128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endParaRPr lang="ru-RU" sz="2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326" y="5109410"/>
            <a:ext cx="127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2011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067944" y="3430141"/>
          <a:ext cx="4824536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1800200"/>
              </a:tblGrid>
              <a:tr h="353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2017/18 уч. год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курсов</a:t>
                      </a:r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6180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E40"/>
                          </a:solidFill>
                        </a:rPr>
                        <a:t>Курсы по предметам базового уровня</a:t>
                      </a:r>
                      <a:endParaRPr lang="ru-RU" dirty="0">
                        <a:solidFill>
                          <a:srgbClr val="008E40"/>
                        </a:solidFill>
                      </a:endParaRPr>
                    </a:p>
                  </a:txBody>
                  <a:tcPr>
                    <a:solidFill>
                      <a:srgbClr val="DD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E40"/>
                          </a:solidFill>
                        </a:rPr>
                        <a:t>108</a:t>
                      </a:r>
                      <a:endParaRPr lang="ru-RU" dirty="0">
                        <a:solidFill>
                          <a:srgbClr val="008E40"/>
                        </a:solidFill>
                      </a:endParaRPr>
                    </a:p>
                  </a:txBody>
                  <a:tcPr>
                    <a:solidFill>
                      <a:srgbClr val="DDF7DD"/>
                    </a:solidFill>
                  </a:tcPr>
                </a:tc>
              </a:tr>
              <a:tr h="3531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E40"/>
                          </a:solidFill>
                        </a:rPr>
                        <a:t>Профильные курсы</a:t>
                      </a:r>
                      <a:endParaRPr lang="ru-RU" dirty="0">
                        <a:solidFill>
                          <a:srgbClr val="008E40"/>
                        </a:solidFill>
                      </a:endParaRPr>
                    </a:p>
                  </a:txBody>
                  <a:tcPr>
                    <a:solidFill>
                      <a:srgbClr val="DD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E4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8E40"/>
                        </a:solidFill>
                      </a:endParaRPr>
                    </a:p>
                  </a:txBody>
                  <a:tcPr>
                    <a:solidFill>
                      <a:srgbClr val="DDF7DD"/>
                    </a:solidFill>
                  </a:tcPr>
                </a:tc>
              </a:tr>
              <a:tr h="3531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E40"/>
                          </a:solidFill>
                        </a:rPr>
                        <a:t>Элективные курсы</a:t>
                      </a:r>
                      <a:endParaRPr lang="ru-RU" dirty="0">
                        <a:solidFill>
                          <a:srgbClr val="008E40"/>
                        </a:solidFill>
                      </a:endParaRPr>
                    </a:p>
                  </a:txBody>
                  <a:tcPr>
                    <a:solidFill>
                      <a:srgbClr val="DD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E40"/>
                          </a:solidFill>
                        </a:rPr>
                        <a:t>54</a:t>
                      </a:r>
                      <a:endParaRPr lang="ru-RU" dirty="0">
                        <a:solidFill>
                          <a:srgbClr val="008E40"/>
                        </a:solidFill>
                      </a:endParaRPr>
                    </a:p>
                  </a:txBody>
                  <a:tcPr>
                    <a:solidFill>
                      <a:srgbClr val="DDF7DD"/>
                    </a:solidFill>
                  </a:tcPr>
                </a:tc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268839" y="4999735"/>
            <a:ext cx="115680" cy="1096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18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84" y="86049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22" y="1221421"/>
            <a:ext cx="26705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Английский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Окружающий мир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Музыка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Русский 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Физическая культура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Французский язык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Искусство (ИЗО)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Литературное чтение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Математика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Немецкий 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Технология (Труд)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069" y="4077072"/>
            <a:ext cx="161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22" y="4370314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Английский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Литературное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чтение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Окружающий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мир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Русский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язык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Музыка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Технология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(труд)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Апробируются: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Немецкий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язык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209" y="193556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класс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8540" y="1994153"/>
            <a:ext cx="28816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Английский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Информатика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Литературное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чтение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Математическая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шкатулка (факультатив)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Окружающий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мир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Технология (труд)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Русский язык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Апробируются: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Музыка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Физическая культура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Французский язык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Музыка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Немецкий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Французский язык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61178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8365" y="2284103"/>
            <a:ext cx="32755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Английский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Литературное чтение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Окружающий мир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Основы религиозных культур и светской этики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Основы православной культуры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Информатика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Русский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Окружающий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мир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Технология (труд)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Урок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Здоровья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(КВД)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Апробируется: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Немецкий язык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Физическая культура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18367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Начальная школа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17" y="11252"/>
            <a:ext cx="2066432" cy="8856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7578" y="8464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2.Физическая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культура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3. Французский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язык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Разрабатываются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7620" y="896866"/>
            <a:ext cx="2100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Разрабатываются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Математика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Немецкий язык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050" y="1484784"/>
            <a:ext cx="48770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Биология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География. Планета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Земля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Информатика и ИКТ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Искусство (ИЗО)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История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История Древнего мира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Краеведение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Литература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Начальный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курс информатики и ИКТ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Немецкий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Обществознание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Программирование в MSW LOGO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Робототехника для начинающих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Русский язык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Английский язык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94" y="3501008"/>
            <a:ext cx="2901222" cy="2606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7576" y="1412776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Апробируются: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Музыка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Основы духовно-нравственных культур народов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Технология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9690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350" y="1474527"/>
            <a:ext cx="5322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Английский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Биология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Всеобщая история. История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Средних веков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География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Информатика 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Искусство (ИЗО)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История России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Математика. Решение инженерных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задач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Музыка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познавательных способностей учеников 6 класса при работе с олимпиадными заданиями по русскому языку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Решение сложных текстовых задач по математике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Русский язык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7616" y="1196752"/>
            <a:ext cx="34563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13.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Технический английский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язык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 биологическим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направлением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14. Элективный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курс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по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информатике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«Работа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с исполнителями»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15. Физика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вокруг нас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16. Физика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мире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техники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Французский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язык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18. Экология</a:t>
            </a: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Апробируются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Немецкий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Обществознание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Литература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Технология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3218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2" y="1412776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Алгебра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Английский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География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Геометрия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Инженер начинается со школы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Информатика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Искусство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(ИЗО)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Многообразие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животных и растений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Музыка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Программирование в среде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Turbo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Pascal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Русский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своего проекта по теме "Человек и экономика"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Формулы сокращенного умножения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Физика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Французский язык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Элективный курс по информатике  "Работа с исполнителями"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17. Экология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18. Экология животных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1340768"/>
            <a:ext cx="30243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Апробируются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История нового времени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История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Литература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Обществознание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Физическая культура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Экономика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Немецкий язык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Астрономия (пропедевтический курс)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3554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568952" cy="4946927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Алгебра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Английский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Биология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География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Геометрия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Информатика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Искусство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Математика для эрудитов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Математическая статистика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Обществознание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Основы выбора профессии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Основы программирования на языке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Python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Основы теории механизмов и машин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Практическая направленность математических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задач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Решение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сложных задач по геометрии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Сложные вопросы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алгебры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Физика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Физическая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культура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географической культуры как основы становления сознания будущих инженеров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Химия</a:t>
            </a:r>
          </a:p>
          <a:p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Апробируются: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Всеобщая история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Литература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Русский язык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Музыка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Немецкий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Основы безопасности жизнедеятельности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Французский язык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20988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2394"/>
            <a:ext cx="6804248" cy="5877272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Английский </a:t>
            </a:r>
            <a:r>
              <a:rPr lang="ru-RU" sz="1600" dirty="0">
                <a:solidFill>
                  <a:srgbClr val="002060"/>
                </a:solidFill>
              </a:rPr>
              <a:t>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Биология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География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Искусство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Использование роботов в химии и биологии. “Базовый набор 31313” серии EV3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Квадратный трехчлен и его выражения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Литература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Математика (алгебра, геометрия)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Наука, вдохновленная природой (Бионика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Неорганическая </a:t>
            </a:r>
            <a:r>
              <a:rPr lang="ru-RU" sz="1600" dirty="0">
                <a:solidFill>
                  <a:srgbClr val="002060"/>
                </a:solidFill>
              </a:rPr>
              <a:t>химия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Обществознание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Основы </a:t>
            </a:r>
            <a:r>
              <a:rPr lang="ru-RU" sz="1600" dirty="0">
                <a:solidFill>
                  <a:srgbClr val="002060"/>
                </a:solidFill>
              </a:rPr>
              <a:t>генетики и селекции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Основы потребительского </a:t>
            </a:r>
            <a:r>
              <a:rPr lang="ru-RU" sz="1600" dirty="0" smtClean="0">
                <a:solidFill>
                  <a:srgbClr val="002060"/>
                </a:solidFill>
              </a:rPr>
              <a:t>права</a:t>
            </a: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Основы предпринимательской деятельности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Подготовка </a:t>
            </a:r>
            <a:r>
              <a:rPr lang="ru-RU" sz="1600" dirty="0">
                <a:solidFill>
                  <a:srgbClr val="002060"/>
                </a:solidFill>
              </a:rPr>
              <a:t>к ГИА по </a:t>
            </a:r>
            <a:r>
              <a:rPr lang="ru-RU" sz="1600" dirty="0" smtClean="0">
                <a:solidFill>
                  <a:srgbClr val="002060"/>
                </a:solidFill>
              </a:rPr>
              <a:t>информатике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Подготовка </a:t>
            </a:r>
            <a:r>
              <a:rPr lang="ru-RU" sz="1600" dirty="0">
                <a:solidFill>
                  <a:srgbClr val="002060"/>
                </a:solidFill>
              </a:rPr>
              <a:t>к ОГЭ по математике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Подготовка </a:t>
            </a:r>
            <a:r>
              <a:rPr lang="ru-RU" sz="1600" dirty="0">
                <a:solidFill>
                  <a:srgbClr val="002060"/>
                </a:solidFill>
              </a:rPr>
              <a:t>к ОГЭ по химии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Решение математических задач с экономическим содержанием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Решение нестандартных задач по физике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Решение </a:t>
            </a:r>
            <a:r>
              <a:rPr lang="ru-RU" sz="1600" dirty="0">
                <a:solidFill>
                  <a:srgbClr val="002060"/>
                </a:solidFill>
              </a:rPr>
              <a:t>сложных задач по информатике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Решение текстовых задач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Русский язык (с подготовкой </a:t>
            </a:r>
            <a:r>
              <a:rPr lang="ru-RU" sz="1600" dirty="0" smtClean="0">
                <a:solidFill>
                  <a:srgbClr val="002060"/>
                </a:solidFill>
              </a:rPr>
              <a:t>   к </a:t>
            </a:r>
            <a:r>
              <a:rPr lang="ru-RU" sz="1600" dirty="0">
                <a:solidFill>
                  <a:srgbClr val="002060"/>
                </a:solidFill>
              </a:rPr>
              <a:t>ГИА)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Физика</a:t>
            </a: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Функции и </a:t>
            </a:r>
            <a:r>
              <a:rPr lang="ru-RU" sz="1600" dirty="0" smtClean="0">
                <a:solidFill>
                  <a:srgbClr val="002060"/>
                </a:solidFill>
              </a:rPr>
              <a:t>графики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Химическая инженерия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Химия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WEB-</a:t>
            </a:r>
            <a:r>
              <a:rPr lang="ru-RU" sz="1600" dirty="0" smtClean="0">
                <a:solidFill>
                  <a:srgbClr val="002060"/>
                </a:solidFill>
              </a:rPr>
              <a:t>программирование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6189" y="1340768"/>
            <a:ext cx="2520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Апробируются: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Информатика и ИКТ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Немецкий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Подготовка к ОГЭ по физике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Физическая культура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Французский язык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1.История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2. Мое профессиональное самоопределение и потребности рынка труда НСО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3. Основы безопасности жизнедеятельности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4. История региональный компонент (История НСО)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34223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6408712" cy="5472608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Английский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Алгебра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Алгебра </a:t>
            </a:r>
            <a:r>
              <a:rPr lang="ru-RU" sz="1600" dirty="0">
                <a:solidFill>
                  <a:srgbClr val="002060"/>
                </a:solidFill>
              </a:rPr>
              <a:t>и начала анализа. Производная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Биология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География (Экономическая и социальная география мира)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Инженерный английский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История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Информатика (базовый уровень)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Информатика и ИКТ (профильный уровень)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Информационные </a:t>
            </a:r>
            <a:r>
              <a:rPr lang="ru-RU" sz="1600" dirty="0" smtClean="0">
                <a:solidFill>
                  <a:srgbClr val="002060"/>
                </a:solidFill>
              </a:rPr>
              <a:t>системы  </a:t>
            </a:r>
            <a:r>
              <a:rPr lang="ru-RU" sz="1600" dirty="0">
                <a:solidFill>
                  <a:srgbClr val="002060"/>
                </a:solidFill>
              </a:rPr>
              <a:t>в управлении </a:t>
            </a:r>
            <a:r>
              <a:rPr lang="ru-RU" sz="1600" dirty="0" smtClean="0">
                <a:solidFill>
                  <a:srgbClr val="002060"/>
                </a:solidFill>
              </a:rPr>
              <a:t>предприятием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История (Понимание истории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Литература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Мировая </a:t>
            </a:r>
            <a:r>
              <a:rPr lang="ru-RU" sz="1600" dirty="0">
                <a:solidFill>
                  <a:srgbClr val="002060"/>
                </a:solidFill>
              </a:rPr>
              <a:t>художественная культура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Моделирование </a:t>
            </a:r>
            <a:r>
              <a:rPr lang="ru-RU" sz="1600" dirty="0">
                <a:solidFill>
                  <a:srgbClr val="002060"/>
                </a:solidFill>
              </a:rPr>
              <a:t>физических процессов в компьютерных средах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Неорганическая химия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Обществознание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Органическая </a:t>
            </a:r>
            <a:r>
              <a:rPr lang="ru-RU" sz="1600" dirty="0">
                <a:solidFill>
                  <a:srgbClr val="002060"/>
                </a:solidFill>
              </a:rPr>
              <a:t>химия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Право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Предприятие: основы организации и 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Решение нестандартных задач по физике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Русский язык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Успешно сдать английский</a:t>
            </a:r>
            <a:endParaRPr lang="ru-RU" sz="16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Физика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Физическая культура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Экономика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WEB-</a:t>
            </a:r>
            <a:r>
              <a:rPr lang="ru-RU" sz="1600" dirty="0">
                <a:solidFill>
                  <a:srgbClr val="002060"/>
                </a:solidFill>
              </a:rPr>
              <a:t>программирование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361214"/>
            <a:ext cx="24615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Апробируются: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Подготовка к ЕГЭ по французскому языку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Финансовая грамотность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Разрабатываются: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1. Немецкий язык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Основы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безопасности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жизнедеятельности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3. Технология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4. Технология профессиональной карьеры. Эффективное поведение на рынке труда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5. Французский язык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6. Астрономия</a:t>
            </a:r>
          </a:p>
        </p:txBody>
      </p:sp>
    </p:spTree>
    <p:extLst>
      <p:ext uri="{BB962C8B-B14F-4D97-AF65-F5344CB8AC3E}">
        <p14:creationId xmlns:p14="http://schemas.microsoft.com/office/powerpoint/2010/main" val="30086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9872</TotalTime>
  <Words>905</Words>
  <Application>Microsoft Office PowerPoint</Application>
  <PresentationFormat>Экран (4:3)</PresentationFormat>
  <Paragraphs>332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П. Михеева</dc:creator>
  <cp:lastModifiedBy>Павлюченко Александра Сергеевна</cp:lastModifiedBy>
  <cp:revision>564</cp:revision>
  <cp:lastPrinted>2016-07-08T08:32:30Z</cp:lastPrinted>
  <dcterms:created xsi:type="dcterms:W3CDTF">2010-03-22T09:26:07Z</dcterms:created>
  <dcterms:modified xsi:type="dcterms:W3CDTF">2018-03-05T07:22:50Z</dcterms:modified>
</cp:coreProperties>
</file>